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99" r:id="rId3"/>
    <p:sldId id="378" r:id="rId4"/>
    <p:sldId id="379" r:id="rId5"/>
    <p:sldId id="380" r:id="rId6"/>
    <p:sldId id="381" r:id="rId7"/>
    <p:sldId id="409" r:id="rId8"/>
    <p:sldId id="410" r:id="rId9"/>
    <p:sldId id="411" r:id="rId10"/>
    <p:sldId id="408" r:id="rId11"/>
    <p:sldId id="288" r:id="rId12"/>
    <p:sldId id="35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815" autoAdjust="0"/>
    <p:restoredTop sz="83354" autoAdjust="0"/>
  </p:normalViewPr>
  <p:slideViewPr>
    <p:cSldViewPr>
      <p:cViewPr varScale="1">
        <p:scale>
          <a:sx n="104" d="100"/>
          <a:sy n="104" d="100"/>
        </p:scale>
        <p:origin x="-84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FD4-43B1-922C-D45C29FDC695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FD4-43B1-922C-D45C29FDC695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FD4-43B1-922C-D45C29FDC695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FD4-43B1-922C-D45C29FDC695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FD4-43B1-922C-D45C29FDC695}"/>
                </c:ext>
              </c:extLst>
            </c:dLbl>
            <c:dLbl>
              <c:idx val="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FD4-43B1-922C-D45C29FDC695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№4</c:v>
                </c:pt>
                <c:pt idx="1">
                  <c:v>СОШ №5</c:v>
                </c:pt>
                <c:pt idx="2">
                  <c:v>СОШ №10</c:v>
                </c:pt>
                <c:pt idx="3">
                  <c:v>СОШ №6</c:v>
                </c:pt>
                <c:pt idx="4">
                  <c:v>СОШ №2</c:v>
                </c:pt>
                <c:pt idx="5">
                  <c:v>СОШ №13</c:v>
                </c:pt>
                <c:pt idx="6">
                  <c:v>Лицей №12</c:v>
                </c:pt>
                <c:pt idx="7">
                  <c:v>СОШ №8</c:v>
                </c:pt>
                <c:pt idx="8">
                  <c:v>СОШ №7</c:v>
                </c:pt>
                <c:pt idx="9">
                  <c:v>СОШ №3</c:v>
                </c:pt>
                <c:pt idx="10">
                  <c:v>Гимназия №11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0.98</c:v>
                </c:pt>
                <c:pt idx="7">
                  <c:v>0.97</c:v>
                </c:pt>
                <c:pt idx="8">
                  <c:v>0.96000000000000063</c:v>
                </c:pt>
                <c:pt idx="9">
                  <c:v>0.95000000000000062</c:v>
                </c:pt>
                <c:pt idx="10">
                  <c:v>0.94000000000000061</c:v>
                </c:pt>
                <c:pt idx="11">
                  <c:v>0.89000000000000079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FD4-43B1-922C-D45C29FDC695}"/>
            </c:ext>
          </c:extLst>
        </c:ser>
        <c:axId val="44372352"/>
        <c:axId val="44373888"/>
      </c:barChart>
      <c:catAx>
        <c:axId val="44372352"/>
        <c:scaling>
          <c:orientation val="minMax"/>
        </c:scaling>
        <c:axPos val="b"/>
        <c:numFmt formatCode="General" sourceLinked="0"/>
        <c:tickLblPos val="nextTo"/>
        <c:crossAx val="44373888"/>
        <c:crosses val="autoZero"/>
        <c:auto val="1"/>
        <c:lblAlgn val="ctr"/>
        <c:lblOffset val="100"/>
      </c:catAx>
      <c:valAx>
        <c:axId val="4437388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4437235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185185185186491"/>
                  <c:y val="-1.1224133123521584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92E-44A8-B0B5-45B945E1B9E4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92E-44A8-B0B5-45B945E1B9E4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92E-44A8-B0B5-45B945E1B9E4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92E-44A8-B0B5-45B945E1B9E4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92E-44A8-B0B5-45B945E1B9E4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92E-44A8-B0B5-45B945E1B9E4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92E-44A8-B0B5-45B945E1B9E4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92E-44A8-B0B5-45B945E1B9E4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92E-44A8-B0B5-45B945E1B9E4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92E-44A8-B0B5-45B945E1B9E4}"/>
                </c:ext>
              </c:extLst>
            </c:dLbl>
            <c:dLbl>
              <c:idx val="1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292E-44A8-B0B5-45B945E1B9E4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92E-44A8-B0B5-45B945E1B9E4}"/>
                </c:ext>
              </c:extLst>
            </c:dLbl>
            <c:dLbl>
              <c:idx val="1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292E-44A8-B0B5-45B945E1B9E4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292E-44A8-B0B5-45B945E1B9E4}"/>
                </c:ext>
              </c:extLst>
            </c:dLbl>
            <c:dLbl>
              <c:idx val="1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292E-44A8-B0B5-45B945E1B9E4}"/>
                </c:ext>
              </c:extLst>
            </c:dLbl>
            <c:dLbl>
              <c:idx val="1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292E-44A8-B0B5-45B945E1B9E4}"/>
                </c:ext>
              </c:extLst>
            </c:dLbl>
            <c:dLbl>
              <c:idx val="1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292E-44A8-B0B5-45B945E1B9E4}"/>
                </c:ext>
              </c:extLst>
            </c:dLbl>
            <c:dLbl>
              <c:idx val="1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292E-44A8-B0B5-45B945E1B9E4}"/>
                </c:ext>
              </c:extLst>
            </c:dLbl>
            <c:dLbl>
              <c:idx val="18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292E-44A8-B0B5-45B945E1B9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Зай -Каратайская ООШ </c:v>
                </c:pt>
                <c:pt idx="1">
                  <c:v>Ивановская ООШ</c:v>
                </c:pt>
                <c:pt idx="2">
                  <c:v>Керлигачская ООШ</c:v>
                </c:pt>
                <c:pt idx="3">
                  <c:v>Куакбашская ООШ</c:v>
                </c:pt>
                <c:pt idx="4">
                  <c:v>Н – Чершелинская ООШ</c:v>
                </c:pt>
                <c:pt idx="5">
                  <c:v>Н.Серёжкинская ООШ</c:v>
                </c:pt>
                <c:pt idx="6">
                  <c:v>Сарабикуловская ООШ</c:v>
                </c:pt>
                <c:pt idx="7">
                  <c:v>Ст – Иштерякская ООШ</c:v>
                </c:pt>
                <c:pt idx="8">
                  <c:v>Ст-Письмянская ООШ</c:v>
                </c:pt>
                <c:pt idx="9">
                  <c:v>Сугушлинская ООШ</c:v>
                </c:pt>
                <c:pt idx="10">
                  <c:v>Урмышлинская ООШ</c:v>
                </c:pt>
                <c:pt idx="11">
                  <c:v>Федотовская ООШ</c:v>
                </c:pt>
                <c:pt idx="12">
                  <c:v>Урдалинская ООШ</c:v>
                </c:pt>
                <c:pt idx="13">
                  <c:v>Каркалинская ООШ</c:v>
                </c:pt>
                <c:pt idx="14">
                  <c:v>Подлесная ООШ</c:v>
                </c:pt>
                <c:pt idx="15">
                  <c:v>Тимяшевская СОШ</c:v>
                </c:pt>
                <c:pt idx="16">
                  <c:v>Шугуровская СОШ</c:v>
                </c:pt>
                <c:pt idx="17">
                  <c:v>Старо - Кувакская СОШ</c:v>
                </c:pt>
                <c:pt idx="18">
                  <c:v>СОШ им. Горького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0.97000000000000064</c:v>
                </c:pt>
                <c:pt idx="16">
                  <c:v>0.93</c:v>
                </c:pt>
                <c:pt idx="17">
                  <c:v>0.82000000000000062</c:v>
                </c:pt>
                <c:pt idx="18">
                  <c:v>0.82000000000000062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292E-44A8-B0B5-45B945E1B9E4}"/>
            </c:ext>
          </c:extLst>
        </c:ser>
        <c:axId val="60717696"/>
        <c:axId val="60748160"/>
      </c:barChart>
      <c:catAx>
        <c:axId val="60717696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60748160"/>
        <c:crosses val="autoZero"/>
        <c:auto val="1"/>
        <c:lblAlgn val="ctr"/>
        <c:lblOffset val="100"/>
      </c:catAx>
      <c:valAx>
        <c:axId val="6074816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60717696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5.7894491260487041E-2"/>
          <c:y val="3.2521815630338083E-2"/>
          <c:w val="0.93533311295216726"/>
          <c:h val="0.71363975336420238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№2</c:v>
                </c:pt>
                <c:pt idx="1">
                  <c:v>СОШ №5</c:v>
                </c:pt>
                <c:pt idx="2">
                  <c:v>СОШ №6</c:v>
                </c:pt>
                <c:pt idx="3">
                  <c:v>СОШ №7</c:v>
                </c:pt>
                <c:pt idx="4">
                  <c:v>СОШ №4</c:v>
                </c:pt>
                <c:pt idx="5">
                  <c:v>СОШ №10</c:v>
                </c:pt>
                <c:pt idx="6">
                  <c:v>Лицей №12</c:v>
                </c:pt>
                <c:pt idx="7">
                  <c:v>СОШ №8</c:v>
                </c:pt>
                <c:pt idx="8">
                  <c:v>СОШ №13</c:v>
                </c:pt>
                <c:pt idx="9">
                  <c:v>Гимназия №11</c:v>
                </c:pt>
                <c:pt idx="10">
                  <c:v>СОШ №3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0.92</c:v>
                </c:pt>
                <c:pt idx="1">
                  <c:v>0.83000000000000063</c:v>
                </c:pt>
                <c:pt idx="2">
                  <c:v>0.78</c:v>
                </c:pt>
                <c:pt idx="3">
                  <c:v>0.66000000000000092</c:v>
                </c:pt>
                <c:pt idx="4">
                  <c:v>0.65000000000000091</c:v>
                </c:pt>
                <c:pt idx="5">
                  <c:v>0.65000000000000091</c:v>
                </c:pt>
                <c:pt idx="6">
                  <c:v>0.65000000000000091</c:v>
                </c:pt>
                <c:pt idx="7">
                  <c:v>0.64000000000000079</c:v>
                </c:pt>
                <c:pt idx="8">
                  <c:v>0.64000000000000079</c:v>
                </c:pt>
                <c:pt idx="9">
                  <c:v>0.62000000000000066</c:v>
                </c:pt>
                <c:pt idx="10">
                  <c:v>0.58000000000000007</c:v>
                </c:pt>
                <c:pt idx="11">
                  <c:v>0.33000000000000046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F8B-4B77-B97A-106D672EF062}"/>
            </c:ext>
          </c:extLst>
        </c:ser>
        <c:axId val="86816640"/>
        <c:axId val="86818176"/>
      </c:barChart>
      <c:catAx>
        <c:axId val="8681664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86818176"/>
        <c:crosses val="autoZero"/>
        <c:auto val="1"/>
        <c:lblAlgn val="ctr"/>
        <c:lblOffset val="100"/>
      </c:catAx>
      <c:valAx>
        <c:axId val="86818176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68166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54C-4A66-A601-E5703A768437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54C-4A66-A601-E5703A768437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54C-4A66-A601-E5703A768437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54C-4A66-A601-E5703A768437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54C-4A66-A601-E5703A768437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54C-4A66-A601-E5703A768437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554C-4A66-A601-E5703A7684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Лист1!$A$2:$A$19</c:f>
              <c:strCache>
                <c:ptCount val="18"/>
                <c:pt idx="0">
                  <c:v>Керлигачская ООШ</c:v>
                </c:pt>
                <c:pt idx="1">
                  <c:v>Сугушлинская ООШ</c:v>
                </c:pt>
                <c:pt idx="2">
                  <c:v>Ивановская ООШ</c:v>
                </c:pt>
                <c:pt idx="3">
                  <c:v>Урмышлинская ООШ</c:v>
                </c:pt>
                <c:pt idx="4">
                  <c:v>Каркалинская ООШ</c:v>
                </c:pt>
                <c:pt idx="5">
                  <c:v>Куакбашская ООШ</c:v>
                </c:pt>
                <c:pt idx="6">
                  <c:v>Зай -Каратайская ООШ </c:v>
                </c:pt>
                <c:pt idx="7">
                  <c:v>Ст-Письмянская ООШ</c:v>
                </c:pt>
                <c:pt idx="8">
                  <c:v>Тимяшевская СОШ</c:v>
                </c:pt>
                <c:pt idx="9">
                  <c:v>Подлесная ООШ</c:v>
                </c:pt>
                <c:pt idx="10">
                  <c:v>Ст – Иштерякская ООШ</c:v>
                </c:pt>
                <c:pt idx="11">
                  <c:v>Н.Серёжкинская ООШ</c:v>
                </c:pt>
                <c:pt idx="12">
                  <c:v>Старо - Кувакская СОШ</c:v>
                </c:pt>
                <c:pt idx="13">
                  <c:v>СОШ им. Горького</c:v>
                </c:pt>
                <c:pt idx="14">
                  <c:v>Сарабикуловская ООШ</c:v>
                </c:pt>
                <c:pt idx="15">
                  <c:v>Шугуровская СОШ </c:v>
                </c:pt>
                <c:pt idx="16">
                  <c:v>Н – Чершелинская ООШ</c:v>
                </c:pt>
                <c:pt idx="17">
                  <c:v>Федотовская ООШ</c:v>
                </c:pt>
              </c:strCache>
            </c:strRef>
          </c:cat>
          <c:val>
            <c:numRef>
              <c:f>Лист1!$B$2:$B$19</c:f>
              <c:numCache>
                <c:formatCode>0%</c:formatCode>
                <c:ptCount val="1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0.83000000000000063</c:v>
                </c:pt>
                <c:pt idx="5">
                  <c:v>0.8</c:v>
                </c:pt>
                <c:pt idx="6">
                  <c:v>0.8</c:v>
                </c:pt>
                <c:pt idx="7">
                  <c:v>0.71000000000000063</c:v>
                </c:pt>
                <c:pt idx="8">
                  <c:v>0.69000000000000061</c:v>
                </c:pt>
                <c:pt idx="9">
                  <c:v>0.60000000000000064</c:v>
                </c:pt>
                <c:pt idx="10">
                  <c:v>0.60000000000000064</c:v>
                </c:pt>
                <c:pt idx="11">
                  <c:v>0.60000000000000064</c:v>
                </c:pt>
                <c:pt idx="12">
                  <c:v>0.55000000000000004</c:v>
                </c:pt>
                <c:pt idx="13">
                  <c:v>0.55000000000000004</c:v>
                </c:pt>
                <c:pt idx="14">
                  <c:v>0.5</c:v>
                </c:pt>
                <c:pt idx="15">
                  <c:v>0.48000000000000032</c:v>
                </c:pt>
                <c:pt idx="16">
                  <c:v>0.33000000000000046</c:v>
                </c:pt>
                <c:pt idx="1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554C-4A66-A601-E5703A768437}"/>
            </c:ext>
          </c:extLst>
        </c:ser>
        <c:dLbls>
          <c:showVal val="1"/>
        </c:dLbls>
        <c:axId val="93311744"/>
        <c:axId val="93313280"/>
      </c:barChart>
      <c:catAx>
        <c:axId val="9331174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93313280"/>
        <c:crosses val="autoZero"/>
        <c:auto val="1"/>
        <c:lblAlgn val="ctr"/>
        <c:lblOffset val="100"/>
      </c:catAx>
      <c:valAx>
        <c:axId val="9331328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93311744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0.9569</cdr:x>
      <cdr:y>0.07581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0" y="0"/>
          <a:ext cx="8070890" cy="36934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                                                                                                           ЛМР –68,2%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14.06.2019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22C0A-A66C-4230-82CD-F639202474BE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22C0A-A66C-4230-82CD-F639202474BE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14.06.2019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14.06.2019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14.06.2019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14.06.2019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14.06.2019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14.06.2019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14.06.2019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14.06.2019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14.06.2019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14.06.2019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14.06.2019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14.06.2019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2000240"/>
            <a:ext cx="8072462" cy="2286016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Результаты ВПР по русскому языку учащихся 5 классов </a:t>
            </a: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2018-2019 </a:t>
            </a: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учебного года 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357290" y="1285860"/>
          <a:ext cx="7215238" cy="4643470"/>
        </p:xfrm>
        <a:graphic>
          <a:graphicData uri="http://schemas.openxmlformats.org/drawingml/2006/table">
            <a:tbl>
              <a:tblPr/>
              <a:tblGrid>
                <a:gridCol w="3019871"/>
                <a:gridCol w="2052227"/>
                <a:gridCol w="2143140"/>
              </a:tblGrid>
              <a:tr h="1214446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 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Понизили ( Отм.&lt; Отм.по журналу)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163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Подтвердили(Отм.=Отм.по журналу)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583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69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132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Повысили (Отм.&gt; Отм.по журналу)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94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Всего*: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840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357290" y="1276350"/>
          <a:ext cx="7215238" cy="1181100"/>
        </p:xfrm>
        <a:graphic>
          <a:graphicData uri="http://schemas.openxmlformats.org/drawingml/2006/table">
            <a:tbl>
              <a:tblPr/>
              <a:tblGrid>
                <a:gridCol w="7215238"/>
              </a:tblGrid>
              <a:tr h="11811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-642966"/>
            <a:ext cx="8576530" cy="20606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2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785794"/>
            <a:ext cx="7498080" cy="5014914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1.Результаты ВПР по русскому языку в 5  классах считать удовлетворительными, показатели успеваемости недостаточными.</a:t>
            </a: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001056" cy="59293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solidFill>
                  <a:srgbClr val="0070C0"/>
                </a:solidFill>
              </a:rPr>
              <a:t>.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на заседаниях ШМО проанализировать результаты  ВПР по русскому языку и  запланировать систему мер, направленных на улучшение и стабилизацию результатов учащихся;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целью ликвидации пробелов в знаниях организовать работу с учащимися по индивидуальным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планам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>
              <a:spcBef>
                <a:spcPts val="0"/>
              </a:spcBef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  <a:endParaRPr lang="ru-RU" sz="3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5920" y="928670"/>
            <a:ext cx="749808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Всего учащихся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846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840 (99,3%)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«5»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199 (23,7%)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РТ 17,2%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«4»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374 (44,5%)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40,7%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«3»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246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(29,3%)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35,2%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«2»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21(2,5%)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6,9%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Успеваемость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97,5%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Качество знаний –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68,2%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оценка 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3,9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Успеваемость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67091342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10386697"/>
              </p:ext>
            </p:extLst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1285852" y="2071678"/>
            <a:ext cx="7500990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14636277"/>
              </p:ext>
            </p:extLst>
          </p:nvPr>
        </p:nvGraphicFramePr>
        <p:xfrm>
          <a:off x="1285852" y="1000108"/>
          <a:ext cx="7500990" cy="401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563118" y="1285860"/>
            <a:ext cx="1638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68,2%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56110712"/>
              </p:ext>
            </p:extLst>
          </p:nvPr>
        </p:nvGraphicFramePr>
        <p:xfrm>
          <a:off x="709584" y="857232"/>
          <a:ext cx="8434416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 flipV="1">
            <a:off x="714348" y="2357430"/>
            <a:ext cx="8429652" cy="6985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504960" cy="368280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% выполнения заданий    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7" y="714356"/>
          <a:ext cx="7715304" cy="6109771"/>
        </p:xfrm>
        <a:graphic>
          <a:graphicData uri="http://schemas.openxmlformats.org/drawingml/2006/table">
            <a:tbl>
              <a:tblPr/>
              <a:tblGrid>
                <a:gridCol w="785817"/>
                <a:gridCol w="6000793"/>
                <a:gridCol w="928694"/>
              </a:tblGrid>
              <a:tr h="500066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1К1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Совершенствование видов речевой деятельности (чтения, письма), обеспечивающих эффективное овладение разными учебными предметами; 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64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1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1К2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овладение основными нормами литературного языка (орфографическими, пунктуационными); стремление к речевому самосовершенствованию. 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68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311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1К3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Соблюдать основные языковые нормы в письменной речи; редактировать письменные тексты разных стилей и жанров с соблюдением норм современного русского литературного языка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94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1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2К1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69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1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2К2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языка; формирование навыков проведения различных видов анализа слова (фонетического, морфемного, словообразовательного, лексического, морфологического),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88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1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2К3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синтаксического анализа словосочетания и предложения. Проводить фонетический анализ слова; проводить морфемный анализ слов;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67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311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2К4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проводить морфологический анализ слова; проводить синтаксический анализ словосочетания и предложения.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71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802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Совершенствование видов речевой деятельности (чтения, говорения), обеспечивающих эффективное овладение разными учебными предметами и взаимодействие с окружающими людьми; овладение основными нормами литературного языка (орфоэпическими). Проводить орфоэпический анализ слова; определять место ударного слога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1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4(1)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84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311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4(2)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языка. Опознавать самостоятельные части речи и их формы, а также служебные части речи и междометия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62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0018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5(1)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Совершенствование видов речевой деятельности (чтения, письма), обеспечивающих эффективное овладение разными учебными предметами и взаимодействие с окружающими людьми; 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языка; овладение основными нормами литературного языка (пунктуационными).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802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5(2)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Анализировать различные виды словосочетаний и предложений с точки зрения их структурно-смысловой организации и функциональных особенностей; соблюдать основные языковые нормы в письменной речи; опираться на грамматико-интонационный анализ при объяснении расстановки знаков препинания в предложении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870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6(1)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Совершенствование видов речевой деятельности (чтения, письма), обеспечивающих эффективное овладение разными учебными предметами и взаимодействие с окружающими людьми; 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языка; овладение основными нормами литературного языка (пунктуационными). 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69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5232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6(2)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Анализировать различные виды словосочетаний и предложений с точки зрения их структурно-смысловой организации и функциональных особенностей; соблюдать основные языковые нормы в письменной речи; опираться на грамматико-интонационный анализ при объяснении расстановки знаков препинания в предложении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61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940" marR="8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285853" y="714356"/>
          <a:ext cx="7500989" cy="5500726"/>
        </p:xfrm>
        <a:graphic>
          <a:graphicData uri="http://schemas.openxmlformats.org/drawingml/2006/table">
            <a:tbl>
              <a:tblPr/>
              <a:tblGrid>
                <a:gridCol w="1214445"/>
                <a:gridCol w="5429288"/>
                <a:gridCol w="857256"/>
              </a:tblGrid>
              <a:tr h="1357322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7(1)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Совершенствование видов речевой деятельности (чтения, письма), обеспечивающих эффективное овладение разными учебными предметами и взаимодействие с окружающими людьми; 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языка;овладение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основными нормами литературного языка (пунктуационными).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3074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7(2)</a:t>
                      </a:r>
                      <a:endParaRPr lang="ru-RU" sz="12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Анализировать различные виды словосочетаний и предложений с точки зрения их структурно- смысловой организации и функциональных особенностей; соблюдать основные языковые нормы в письменной речи; опираться на грамматико-интонационный анализ при объяснении расстановки знаков препинания в предложении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0330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12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Совершенствование видов речевой деятельности (чтения), обеспечивающих эффективное овладение разными учебными предметами; формирование навыков проведения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многоаспектного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анализа текста; овладение основными стилистическими ресурсами лексики и фразеологии языка, основными нормами литературного языка; приобретение опыта их использования в речевой практике при создании письменных высказываний. Владеть навыками различных видов чтения (изучающим, ознакомительным, просмотровым) и информационной переработки прочитанного материала; адекватно понимать тексты различных функционально-смысловых типов речи и функциональных разновидностей языка; анализировать текст с точки зрения его темы, цели, основной мысли, основной и дополнительной информации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56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357290" y="214290"/>
          <a:ext cx="7429552" cy="5829300"/>
        </p:xfrm>
        <a:graphic>
          <a:graphicData uri="http://schemas.openxmlformats.org/drawingml/2006/table">
            <a:tbl>
              <a:tblPr/>
              <a:tblGrid>
                <a:gridCol w="500066"/>
                <a:gridCol w="6286544"/>
                <a:gridCol w="642942"/>
              </a:tblGrid>
              <a:tr h="1004901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997" marR="79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Совершенствование видов речевой деятельности (чтения), обеспечивающих эффективное овладение разными учебными предметами; формирование навыков проведения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многоаспектного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анализа текста; овладение основными стилистическими ресурсами лексики и фразеологии языка, основными нормами литературного языка; приобретение опыта их использования в речевой практике при создании письменных высказываний. Владеть навыками различных видов чтения (изучающим, ознакомительным, просмотровым) и информационной переработки прочитанного материала; адекватно понимать тексты различных функционально-смысловых типов речи и функциональных разновидностей языка; анализировать текст с точки зрения его темы, цели, основной мысли, основной и дополнительной информации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997" marR="79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55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997" marR="79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8417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12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997" marR="79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Совершенствование видов речевой деятельности (чтения), обеспечивающих эффективное овладение разными учебными предметами; 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языка; формирование навыков проведения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многоаспектного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анализа текста; овладение основными стилистическими ресурсами лексики и фразеологии языка, основными нормами литературного языка; приобретение опыта их использования в речевой практике при создании письменных высказываний. Владеть навыками различных видов чтения (изучающим, ознакомительным, просмотровым) и информационной переработки прочитанного материала; адекватно понимать тексты различных функционально-смысловых типов речи и функциональных разновидностей языка; анализировать текст с точки зрения его принадлежности к функционально-смысловому типу речи и функциональной разновидности языка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997" marR="79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59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997" marR="79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8641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</a:t>
                      </a:r>
                      <a:endParaRPr lang="ru-RU" sz="12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997" marR="79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Совершенствование видов речевой деятельности (чтения, письма), обеспечивающих эффективное овладение разными учебными предметами и взаимодействие с окружающими людьми в ситуациях формального и неформального межличностного и межкультурного общения; использование коммуникативно-эстетических возможностей русского языка; расширение и систематизацию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языка; формирование навыков проведения различных видов анализа слова (лексического), а также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многоаспектного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анализа текста; овладение основными стилистическими ресурсами лексики и фразеологии языка, основными нормами литературного языка. Владеть навыками различных видов чтения (изучающим, ознакомительным, просмотровым) и информационной переработки прочитанного материала; адекватно понимать тексты различных функционально-смысловых типов речи и функциональных разновидностей языка; проводить лексический анализ слова; опознавать лексические средства выразительности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997" marR="79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79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997" marR="79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8641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997" marR="79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Совершенствование видов речевой деятельности (чтения, письма), обеспечивающих эффективное овладение разными учебными предметами и взаимодействие с окружающими людьми в ситуациях формального и неформального межличностного и межкультурного общения; использование коммуникативно-эстетических возможностей русского языка; расширение и систематизацию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языка; формирование навыков проведения различных видов анализа слова (лексического), а также многоаспектного анализа текста; овладение основными стилистическими ресурсами лексики и фразеологии языка, основными нормами литературного языка. Владеть навыками различных видов чтения (изучающим, ознакомительным, просмотровым) и информационной переработки прочитанного материала; адекватно понимать тексты различных функционально- смысловых типов речи и функциональных разновидностей языка; проводить лексический анализ слова; опознавать лексические средства выразительности.</a:t>
                      </a:r>
                      <a:endParaRPr lang="ru-RU" sz="12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997" marR="79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92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997" marR="79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lnDef>
      <a:spPr>
        <a:ln w="25400">
          <a:solidFill>
            <a:srgbClr val="0070C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4805</TotalTime>
  <Words>1324</Words>
  <Application>Microsoft Office PowerPoint</Application>
  <PresentationFormat>Экран (4:3)</PresentationFormat>
  <Paragraphs>133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                                        Результаты ВПР по русскому языку учащихся 5 классов       2018-2019 учебного года   </vt:lpstr>
      <vt:lpstr>              Русский язык</vt:lpstr>
      <vt:lpstr>  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                                                     % выполнения заданий      </vt:lpstr>
      <vt:lpstr>Слайд 8</vt:lpstr>
      <vt:lpstr>Слайд 9</vt:lpstr>
      <vt:lpstr>Слайд 10</vt:lpstr>
      <vt:lpstr>   Выводы:</vt:lpstr>
      <vt:lpstr>Слайд 12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Admin</cp:lastModifiedBy>
  <cp:revision>695</cp:revision>
  <dcterms:created xsi:type="dcterms:W3CDTF">2012-12-17T07:09:56Z</dcterms:created>
  <dcterms:modified xsi:type="dcterms:W3CDTF">2019-06-14T07:17:29Z</dcterms:modified>
</cp:coreProperties>
</file>